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  <p:sldId id="267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680059"/>
    <a:srgbClr val="FF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 showGuides="1">
      <p:cViewPr varScale="1">
        <p:scale>
          <a:sx n="80" d="100"/>
          <a:sy n="80" d="100"/>
        </p:scale>
        <p:origin x="-1435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1843430400" cy="18434304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DA1A9-163B-479F-BFDD-FF2A3A95BA55}" type="datetimeFigureOut">
              <a:rPr lang="ru-RU" smtClean="0"/>
              <a:pPr/>
              <a:t>02.01.2018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DF576-207C-4E51-B15C-AA307BAEA1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DA1A9-163B-479F-BFDD-FF2A3A95BA55}" type="datetimeFigureOut">
              <a:rPr lang="ru-RU" smtClean="0"/>
              <a:pPr/>
              <a:t>02.01.2018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DF576-207C-4E51-B15C-AA307BAEA1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DA1A9-163B-479F-BFDD-FF2A3A95BA55}" type="datetimeFigureOut">
              <a:rPr lang="ru-RU" smtClean="0"/>
              <a:pPr/>
              <a:t>02.01.2018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DF576-207C-4E51-B15C-AA307BAEA1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DA1A9-163B-479F-BFDD-FF2A3A95BA55}" type="datetimeFigureOut">
              <a:rPr lang="ru-RU" smtClean="0"/>
              <a:pPr/>
              <a:t>02.01.2018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DF576-207C-4E51-B15C-AA307BAEA1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DA1A9-163B-479F-BFDD-FF2A3A95BA55}" type="datetimeFigureOut">
              <a:rPr lang="ru-RU" smtClean="0"/>
              <a:pPr/>
              <a:t>02.01.2018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DF576-207C-4E51-B15C-AA307BAEA1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DA1A9-163B-479F-BFDD-FF2A3A95BA55}" type="datetimeFigureOut">
              <a:rPr lang="ru-RU" smtClean="0"/>
              <a:pPr/>
              <a:t>02.01.2018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DF576-207C-4E51-B15C-AA307BAEA1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DA1A9-163B-479F-BFDD-FF2A3A95BA55}" type="datetimeFigureOut">
              <a:rPr lang="ru-RU" smtClean="0"/>
              <a:pPr/>
              <a:t>02.01.2018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DF576-207C-4E51-B15C-AA307BAEA1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DA1A9-163B-479F-BFDD-FF2A3A95BA55}" type="datetimeFigureOut">
              <a:rPr lang="ru-RU" smtClean="0"/>
              <a:pPr/>
              <a:t>02.01.2018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DF576-207C-4E51-B15C-AA307BAEA1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DA1A9-163B-479F-BFDD-FF2A3A95BA55}" type="datetimeFigureOut">
              <a:rPr lang="ru-RU" smtClean="0"/>
              <a:pPr/>
              <a:t>02.01.2018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DF576-207C-4E51-B15C-AA307BAEA1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DA1A9-163B-479F-BFDD-FF2A3A95BA55}" type="datetimeFigureOut">
              <a:rPr lang="ru-RU" smtClean="0"/>
              <a:pPr/>
              <a:t>02.01.2018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DF576-207C-4E51-B15C-AA307BAEA1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DA1A9-163B-479F-BFDD-FF2A3A95BA55}" type="datetimeFigureOut">
              <a:rPr lang="ru-RU" smtClean="0"/>
              <a:pPr/>
              <a:t>02.01.2018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DF576-207C-4E51-B15C-AA307BAEA1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BDA1A9-163B-479F-BFDD-FF2A3A95BA55}" type="datetimeFigureOut">
              <a:rPr lang="ru-RU" smtClean="0"/>
              <a:pPr/>
              <a:t>02.01.2018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ADF576-207C-4E51-B15C-AA307BAEA1D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8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2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6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2" descr="https://st.depositphotos.com/2547101/2902/v/950/depositphotos_29020145-stock-illustration-seamless-pattern-with-healthy-lifestyle.jpg"/>
            <p:cNvPicPr>
              <a:picLocks noChangeAspect="1" noChangeArrowheads="1"/>
            </p:cNvPicPr>
            <p:nvPr/>
          </p:nvPicPr>
          <p:blipFill>
            <a:blip r:embed="rId3">
              <a:lum bright="2000"/>
            </a:blip>
            <a:srcRect r="66672"/>
            <a:stretch>
              <a:fillRect/>
            </a:stretch>
          </p:blipFill>
          <p:spPr bwMode="auto">
            <a:xfrm>
              <a:off x="6858329" y="0"/>
              <a:ext cx="2285671" cy="6858000"/>
            </a:xfrm>
            <a:prstGeom prst="rect">
              <a:avLst/>
            </a:prstGeom>
            <a:noFill/>
          </p:spPr>
        </p:pic>
        <p:pic>
          <p:nvPicPr>
            <p:cNvPr id="11266" name="Picture 2" descr="https://st.depositphotos.com/2547101/2902/v/950/depositphotos_29020145-stock-illustration-seamless-pattern-with-healthy-lifestyle.jpg"/>
            <p:cNvPicPr>
              <a:picLocks noChangeAspect="1" noChangeArrowheads="1"/>
            </p:cNvPicPr>
            <p:nvPr/>
          </p:nvPicPr>
          <p:blipFill>
            <a:blip r:embed="rId3">
              <a:lum bright="2000"/>
            </a:blip>
            <a:srcRect/>
            <a:stretch>
              <a:fillRect/>
            </a:stretch>
          </p:blipFill>
          <p:spPr bwMode="auto">
            <a:xfrm>
              <a:off x="0" y="0"/>
              <a:ext cx="6857999" cy="6858000"/>
            </a:xfrm>
            <a:prstGeom prst="rect">
              <a:avLst/>
            </a:prstGeom>
            <a:noFill/>
          </p:spPr>
        </p:pic>
      </p:grpSp>
      <p:sp>
        <p:nvSpPr>
          <p:cNvPr id="7" name="Прямоугольник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1962150" y="647700"/>
            <a:ext cx="5191125" cy="3295650"/>
          </a:xfrm>
          <a:prstGeom prst="ellipse">
            <a:avLst/>
          </a:prstGeom>
          <a:solidFill>
            <a:srgbClr val="68005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4400" b="1" dirty="0" smtClean="0">
                <a:latin typeface="Arial" pitchFamily="34" charset="0"/>
                <a:cs typeface="Arial" pitchFamily="34" charset="0"/>
              </a:rPr>
              <a:t>Что ждать от </a:t>
            </a:r>
          </a:p>
          <a:p>
            <a:pPr algn="ctr"/>
            <a:r>
              <a:rPr lang="ru-RU" sz="9600" b="1" dirty="0" smtClean="0">
                <a:latin typeface="Arial" pitchFamily="34" charset="0"/>
                <a:cs typeface="Arial" pitchFamily="34" charset="0"/>
              </a:rPr>
              <a:t>ЗОЖ?</a:t>
            </a:r>
            <a:endParaRPr lang="ru-RU" sz="4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Стрелка вниз 8"/>
          <p:cNvSpPr/>
          <p:nvPr/>
        </p:nvSpPr>
        <p:spPr>
          <a:xfrm>
            <a:off x="4210049" y="3971925"/>
            <a:ext cx="714375" cy="638176"/>
          </a:xfrm>
          <a:prstGeom prst="downArrow">
            <a:avLst/>
          </a:prstGeom>
          <a:solidFill>
            <a:srgbClr val="68005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2095501" y="4819650"/>
            <a:ext cx="4943474" cy="1543050"/>
          </a:xfrm>
          <a:prstGeom prst="rect">
            <a:avLst/>
          </a:prstGeom>
          <a:solidFill>
            <a:schemeClr val="bg1"/>
          </a:solidFill>
          <a:ln>
            <a:solidFill>
              <a:srgbClr val="6800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680059"/>
                </a:solidFill>
                <a:latin typeface="Arial" pitchFamily="34" charset="0"/>
                <a:cs typeface="Arial" pitchFamily="34" charset="0"/>
              </a:rPr>
              <a:t>ИГРА НАЧИНАЕТСЯ!</a:t>
            </a:r>
            <a:endParaRPr lang="ru-RU" sz="4400" b="1" dirty="0">
              <a:solidFill>
                <a:srgbClr val="680059"/>
              </a:solidFill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2" descr="https://st.depositphotos.com/2547101/2902/v/950/depositphotos_29020145-stock-illustration-seamless-pattern-with-healthy-lifestyle.jpg"/>
            <p:cNvPicPr>
              <a:picLocks noChangeAspect="1" noChangeArrowheads="1"/>
            </p:cNvPicPr>
            <p:nvPr/>
          </p:nvPicPr>
          <p:blipFill>
            <a:blip r:embed="rId3">
              <a:lum bright="2000"/>
            </a:blip>
            <a:srcRect r="66672"/>
            <a:stretch>
              <a:fillRect/>
            </a:stretch>
          </p:blipFill>
          <p:spPr bwMode="auto">
            <a:xfrm>
              <a:off x="6858329" y="0"/>
              <a:ext cx="2285671" cy="6858000"/>
            </a:xfrm>
            <a:prstGeom prst="rect">
              <a:avLst/>
            </a:prstGeom>
            <a:noFill/>
          </p:spPr>
        </p:pic>
        <p:pic>
          <p:nvPicPr>
            <p:cNvPr id="11266" name="Picture 2" descr="https://st.depositphotos.com/2547101/2902/v/950/depositphotos_29020145-stock-illustration-seamless-pattern-with-healthy-lifestyle.jpg"/>
            <p:cNvPicPr>
              <a:picLocks noChangeAspect="1" noChangeArrowheads="1"/>
            </p:cNvPicPr>
            <p:nvPr/>
          </p:nvPicPr>
          <p:blipFill>
            <a:blip r:embed="rId3">
              <a:lum bright="2000"/>
            </a:blip>
            <a:srcRect/>
            <a:stretch>
              <a:fillRect/>
            </a:stretch>
          </p:blipFill>
          <p:spPr bwMode="auto">
            <a:xfrm>
              <a:off x="0" y="0"/>
              <a:ext cx="6857999" cy="6858000"/>
            </a:xfrm>
            <a:prstGeom prst="rect">
              <a:avLst/>
            </a:prstGeom>
            <a:noFill/>
          </p:spPr>
        </p:pic>
      </p:grpSp>
      <p:sp>
        <p:nvSpPr>
          <p:cNvPr id="7" name="Прямоугольник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0" y="0"/>
            <a:ext cx="9144000" cy="1114425"/>
          </a:xfrm>
          <a:prstGeom prst="rect">
            <a:avLst/>
          </a:prstGeom>
          <a:solidFill>
            <a:srgbClr val="68005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 </a:t>
            </a:r>
            <a:r>
              <a:rPr lang="ru-RU" sz="2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УРОВЕНЬ</a:t>
            </a:r>
            <a:r>
              <a:rPr lang="ru-RU" sz="4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ru-RU" sz="4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ХОРОШО ВЫСЫПАТЬСЯ!</a:t>
            </a:r>
            <a:endParaRPr lang="ru-RU" sz="4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342900" y="1524000"/>
            <a:ext cx="1162050" cy="1143000"/>
          </a:xfrm>
          <a:prstGeom prst="ellipse">
            <a:avLst/>
          </a:prstGeom>
          <a:solidFill>
            <a:schemeClr val="bg1"/>
          </a:solidFill>
          <a:ln>
            <a:solidFill>
              <a:srgbClr val="6800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1619252" y="1609725"/>
            <a:ext cx="2847973" cy="11811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600" dirty="0" smtClean="0">
                <a:solidFill>
                  <a:srgbClr val="680059"/>
                </a:solidFill>
                <a:latin typeface="Arial" pitchFamily="34" charset="0"/>
                <a:cs typeface="Arial" pitchFamily="34" charset="0"/>
              </a:rPr>
              <a:t>я вампир и я не сплю</a:t>
            </a:r>
            <a:endParaRPr lang="ru-RU" sz="3600" dirty="0">
              <a:solidFill>
                <a:srgbClr val="68005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352424" y="3190875"/>
            <a:ext cx="1162050" cy="1143000"/>
          </a:xfrm>
          <a:prstGeom prst="ellipse">
            <a:avLst/>
          </a:prstGeom>
          <a:solidFill>
            <a:schemeClr val="bg1"/>
          </a:solidFill>
          <a:ln>
            <a:solidFill>
              <a:srgbClr val="6800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1628777" y="3162300"/>
            <a:ext cx="3143248" cy="11811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600" dirty="0" smtClean="0">
                <a:solidFill>
                  <a:srgbClr val="680059"/>
                </a:solidFill>
                <a:latin typeface="Arial" pitchFamily="34" charset="0"/>
                <a:cs typeface="Arial" pitchFamily="34" charset="0"/>
              </a:rPr>
              <a:t>я ленивец и я сплю сутками</a:t>
            </a:r>
          </a:p>
        </p:txBody>
      </p:sp>
      <p:sp>
        <p:nvSpPr>
          <p:cNvPr id="16" name="Овал 15"/>
          <p:cNvSpPr/>
          <p:nvPr/>
        </p:nvSpPr>
        <p:spPr>
          <a:xfrm>
            <a:off x="381000" y="4743450"/>
            <a:ext cx="1162050" cy="1143000"/>
          </a:xfrm>
          <a:prstGeom prst="ellipse">
            <a:avLst/>
          </a:prstGeom>
          <a:solidFill>
            <a:srgbClr val="680059"/>
          </a:solidFill>
          <a:ln>
            <a:solidFill>
              <a:srgbClr val="6800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1666877" y="4791075"/>
            <a:ext cx="3143248" cy="11811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600" dirty="0" smtClean="0">
                <a:solidFill>
                  <a:srgbClr val="680059"/>
                </a:solidFill>
                <a:latin typeface="Arial" pitchFamily="34" charset="0"/>
                <a:cs typeface="Arial" pitchFamily="34" charset="0"/>
              </a:rPr>
              <a:t>я сплю 6-8 часов в сутки</a:t>
            </a:r>
            <a:endParaRPr lang="ru-RU" sz="3600" dirty="0">
              <a:solidFill>
                <a:srgbClr val="680059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9462" name="Picture 6" descr="http://www.newspax.ru/uploads/posts/2016-10/1477510394_d0bfd180d0bed0b4d0bed0bbd0b6d0b8d182d0b5d0bbd18cd0bdd0bed181d182d18c20d181d0bdd0b020d0b4d0bbd18f20d0b6d0b5d0bdd189d0b8d0bd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56149" y="4701117"/>
            <a:ext cx="2778125" cy="1852083"/>
          </a:xfrm>
          <a:prstGeom prst="ellipse">
            <a:avLst/>
          </a:prstGeom>
          <a:noFill/>
        </p:spPr>
      </p:pic>
      <p:pic>
        <p:nvPicPr>
          <p:cNvPr id="19464" name="Picture 8" descr="3D Funny monster. Vampire pointing aside. Blank space. Halloween"/>
          <p:cNvPicPr>
            <a:picLocks noChangeAspect="1" noChangeArrowheads="1"/>
          </p:cNvPicPr>
          <p:nvPr/>
        </p:nvPicPr>
        <p:blipFill>
          <a:blip r:embed="rId5"/>
          <a:srcRect r="14452"/>
          <a:stretch>
            <a:fillRect/>
          </a:stretch>
        </p:blipFill>
        <p:spPr bwMode="auto">
          <a:xfrm flipH="1">
            <a:off x="4352925" y="1300162"/>
            <a:ext cx="1165225" cy="1704976"/>
          </a:xfrm>
          <a:prstGeom prst="rect">
            <a:avLst/>
          </a:prstGeom>
          <a:noFill/>
        </p:spPr>
      </p:pic>
      <p:pic>
        <p:nvPicPr>
          <p:cNvPr id="23554" name="Picture 2" descr=" Fun zoo. Sloth"/>
          <p:cNvPicPr>
            <a:picLocks noChangeAspect="1" noChangeArrowheads="1"/>
          </p:cNvPicPr>
          <p:nvPr/>
        </p:nvPicPr>
        <p:blipFill>
          <a:blip r:embed="rId6"/>
          <a:srcRect b="10474"/>
          <a:stretch>
            <a:fillRect/>
          </a:stretch>
        </p:blipFill>
        <p:spPr bwMode="auto">
          <a:xfrm flipH="1" flipV="1">
            <a:off x="5603875" y="2924175"/>
            <a:ext cx="2857500" cy="1560513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2" descr="https://st.depositphotos.com/2547101/2902/v/950/depositphotos_29020145-stock-illustration-seamless-pattern-with-healthy-lifestyle.jpg"/>
            <p:cNvPicPr>
              <a:picLocks noChangeAspect="1" noChangeArrowheads="1"/>
            </p:cNvPicPr>
            <p:nvPr/>
          </p:nvPicPr>
          <p:blipFill>
            <a:blip r:embed="rId3">
              <a:lum bright="2000"/>
            </a:blip>
            <a:srcRect r="66672"/>
            <a:stretch>
              <a:fillRect/>
            </a:stretch>
          </p:blipFill>
          <p:spPr bwMode="auto">
            <a:xfrm>
              <a:off x="6858329" y="0"/>
              <a:ext cx="2285671" cy="6858000"/>
            </a:xfrm>
            <a:prstGeom prst="rect">
              <a:avLst/>
            </a:prstGeom>
            <a:noFill/>
          </p:spPr>
        </p:pic>
        <p:pic>
          <p:nvPicPr>
            <p:cNvPr id="11266" name="Picture 2" descr="https://st.depositphotos.com/2547101/2902/v/950/depositphotos_29020145-stock-illustration-seamless-pattern-with-healthy-lifestyle.jpg"/>
            <p:cNvPicPr>
              <a:picLocks noChangeAspect="1" noChangeArrowheads="1"/>
            </p:cNvPicPr>
            <p:nvPr/>
          </p:nvPicPr>
          <p:blipFill>
            <a:blip r:embed="rId3">
              <a:lum bright="2000"/>
            </a:blip>
            <a:srcRect/>
            <a:stretch>
              <a:fillRect/>
            </a:stretch>
          </p:blipFill>
          <p:spPr bwMode="auto">
            <a:xfrm>
              <a:off x="0" y="0"/>
              <a:ext cx="6857999" cy="6858000"/>
            </a:xfrm>
            <a:prstGeom prst="rect">
              <a:avLst/>
            </a:prstGeom>
            <a:noFill/>
          </p:spPr>
        </p:pic>
      </p:grpSp>
      <p:sp>
        <p:nvSpPr>
          <p:cNvPr id="7" name="Прямоугольник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0" y="0"/>
            <a:ext cx="9144000" cy="1114425"/>
          </a:xfrm>
          <a:prstGeom prst="rect">
            <a:avLst/>
          </a:prstGeom>
          <a:solidFill>
            <a:srgbClr val="68005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4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ru-RU" sz="4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УРОВЕНЬ</a:t>
            </a:r>
            <a:r>
              <a:rPr lang="ru-RU" sz="4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ru-RU" sz="3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НА ЗАРЯДКУ СТАНОВИСЬ!</a:t>
            </a:r>
            <a:endParaRPr lang="ru-RU" sz="3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619125" y="1676400"/>
            <a:ext cx="638175" cy="628650"/>
          </a:xfrm>
          <a:prstGeom prst="ellipse">
            <a:avLst/>
          </a:prstGeom>
          <a:solidFill>
            <a:schemeClr val="bg1"/>
          </a:solidFill>
          <a:ln>
            <a:solidFill>
              <a:srgbClr val="6800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1381126" y="1466850"/>
            <a:ext cx="3524249" cy="1044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 smtClean="0">
                <a:solidFill>
                  <a:srgbClr val="680059"/>
                </a:solidFill>
                <a:latin typeface="Arial" pitchFamily="34" charset="0"/>
                <a:cs typeface="Arial" pitchFamily="34" charset="0"/>
              </a:rPr>
              <a:t>у меня есть парочка </a:t>
            </a:r>
            <a:r>
              <a:rPr lang="ru-RU" sz="2000" dirty="0" err="1" smtClean="0">
                <a:solidFill>
                  <a:srgbClr val="680059"/>
                </a:solidFill>
                <a:latin typeface="Arial" pitchFamily="34" charset="0"/>
                <a:cs typeface="Arial" pitchFamily="34" charset="0"/>
              </a:rPr>
              <a:t>селфи</a:t>
            </a:r>
            <a:r>
              <a:rPr lang="ru-RU" sz="2000" dirty="0" smtClean="0">
                <a:solidFill>
                  <a:srgbClr val="680059"/>
                </a:solidFill>
                <a:latin typeface="Arial" pitchFamily="34" charset="0"/>
                <a:cs typeface="Arial" pitchFamily="34" charset="0"/>
              </a:rPr>
              <a:t> из фитнес-зала</a:t>
            </a:r>
            <a:endParaRPr lang="ru-RU" sz="2000" b="1" i="1" dirty="0">
              <a:solidFill>
                <a:srgbClr val="68005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619124" y="2762250"/>
            <a:ext cx="638175" cy="628650"/>
          </a:xfrm>
          <a:prstGeom prst="ellipse">
            <a:avLst/>
          </a:prstGeom>
          <a:solidFill>
            <a:schemeClr val="bg1"/>
          </a:solidFill>
          <a:ln>
            <a:solidFill>
              <a:srgbClr val="6800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1390650" y="2647950"/>
            <a:ext cx="5095875" cy="1044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 smtClean="0">
                <a:solidFill>
                  <a:srgbClr val="680059"/>
                </a:solidFill>
                <a:latin typeface="Arial" pitchFamily="34" charset="0"/>
                <a:cs typeface="Arial" pitchFamily="34" charset="0"/>
              </a:rPr>
              <a:t>меня раздражают люди, которые улыбаются на беговой дорожке</a:t>
            </a:r>
            <a:endParaRPr lang="ru-RU" sz="2000" b="1" i="1" dirty="0" smtClean="0">
              <a:solidFill>
                <a:srgbClr val="68005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619125" y="3990975"/>
            <a:ext cx="638175" cy="628650"/>
          </a:xfrm>
          <a:prstGeom prst="ellipse">
            <a:avLst/>
          </a:prstGeom>
          <a:solidFill>
            <a:srgbClr val="680059"/>
          </a:solidFill>
          <a:ln>
            <a:solidFill>
              <a:srgbClr val="6800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1390650" y="3810000"/>
            <a:ext cx="5105399" cy="1044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 smtClean="0">
                <a:solidFill>
                  <a:srgbClr val="680059"/>
                </a:solidFill>
                <a:latin typeface="Arial" pitchFamily="34" charset="0"/>
                <a:cs typeface="Arial" pitchFamily="34" charset="0"/>
              </a:rPr>
              <a:t>даже 8 минут занятий спортом каждый день продлевают жизнь</a:t>
            </a:r>
            <a:endParaRPr lang="ru-RU" sz="2000" b="1" i="1" dirty="0">
              <a:solidFill>
                <a:srgbClr val="68005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619125" y="5267325"/>
            <a:ext cx="638175" cy="628650"/>
          </a:xfrm>
          <a:prstGeom prst="ellipse">
            <a:avLst/>
          </a:prstGeom>
          <a:solidFill>
            <a:srgbClr val="680059"/>
          </a:solidFill>
          <a:ln>
            <a:solidFill>
              <a:srgbClr val="6800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1400176" y="5086350"/>
            <a:ext cx="4838700" cy="1044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 smtClean="0">
                <a:solidFill>
                  <a:srgbClr val="680059"/>
                </a:solidFill>
                <a:latin typeface="Arial" pitchFamily="34" charset="0"/>
                <a:cs typeface="Arial" pitchFamily="34" charset="0"/>
              </a:rPr>
              <a:t>я нахожу время, чтобы сделать зарядку даже на работе, вот сейчас я отвлекся от компьютера и потянулся)))</a:t>
            </a:r>
            <a:endParaRPr lang="ru-RU" sz="2000" b="1" i="1" dirty="0">
              <a:solidFill>
                <a:srgbClr val="680059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8440" name="Picture 8" descr="Girl Office Back Stretch Hair"/>
          <p:cNvPicPr>
            <a:picLocks noChangeAspect="1" noChangeArrowheads="1"/>
          </p:cNvPicPr>
          <p:nvPr/>
        </p:nvPicPr>
        <p:blipFill>
          <a:blip r:embed="rId4"/>
          <a:srcRect r="8007"/>
          <a:stretch>
            <a:fillRect/>
          </a:stretch>
        </p:blipFill>
        <p:spPr bwMode="auto">
          <a:xfrm>
            <a:off x="6146800" y="5153024"/>
            <a:ext cx="1568450" cy="1704976"/>
          </a:xfrm>
          <a:prstGeom prst="rect">
            <a:avLst/>
          </a:prstGeom>
          <a:noFill/>
        </p:spPr>
      </p:pic>
      <p:pic>
        <p:nvPicPr>
          <p:cNvPr id="18442" name="Picture 10" descr="Happy and lazy teenage girl cartoon with thought bubble"/>
          <p:cNvPicPr>
            <a:picLocks noChangeAspect="1" noChangeArrowheads="1"/>
          </p:cNvPicPr>
          <p:nvPr/>
        </p:nvPicPr>
        <p:blipFill>
          <a:blip r:embed="rId5"/>
          <a:srcRect b="9364"/>
          <a:stretch>
            <a:fillRect/>
          </a:stretch>
        </p:blipFill>
        <p:spPr bwMode="auto">
          <a:xfrm>
            <a:off x="5470525" y="2239168"/>
            <a:ext cx="1809750" cy="1674813"/>
          </a:xfrm>
          <a:prstGeom prst="rect">
            <a:avLst/>
          </a:prstGeom>
          <a:noFill/>
        </p:spPr>
      </p:pic>
      <p:pic>
        <p:nvPicPr>
          <p:cNvPr id="18438" name="Picture 6" descr="heart medicine"/>
          <p:cNvPicPr>
            <a:picLocks noChangeAspect="1" noChangeArrowheads="1"/>
          </p:cNvPicPr>
          <p:nvPr/>
        </p:nvPicPr>
        <p:blipFill>
          <a:blip r:embed="rId6"/>
          <a:srcRect b="14003"/>
          <a:stretch>
            <a:fillRect/>
          </a:stretch>
        </p:blipFill>
        <p:spPr bwMode="auto">
          <a:xfrm>
            <a:off x="6765925" y="3640137"/>
            <a:ext cx="2219325" cy="1589088"/>
          </a:xfrm>
          <a:prstGeom prst="rect">
            <a:avLst/>
          </a:prstGeom>
          <a:noFill/>
        </p:spPr>
      </p:pic>
      <p:pic>
        <p:nvPicPr>
          <p:cNvPr id="18444" name="Picture 12" descr="Girl take selfie"/>
          <p:cNvPicPr>
            <a:picLocks noChangeAspect="1" noChangeArrowheads="1"/>
          </p:cNvPicPr>
          <p:nvPr/>
        </p:nvPicPr>
        <p:blipFill>
          <a:blip r:embed="rId7"/>
          <a:srcRect r="11048"/>
          <a:stretch>
            <a:fillRect/>
          </a:stretch>
        </p:blipFill>
        <p:spPr bwMode="auto">
          <a:xfrm>
            <a:off x="7004050" y="1128712"/>
            <a:ext cx="1482725" cy="1704976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8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4" grpId="0" animBg="1"/>
      <p:bldP spid="15" grpId="0" animBg="1"/>
      <p:bldP spid="16" grpId="0" animBg="1"/>
      <p:bldP spid="18" grpId="0" animBg="1"/>
      <p:bldP spid="19" grpId="0" animBg="1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2" descr="https://st.depositphotos.com/2547101/2902/v/950/depositphotos_29020145-stock-illustration-seamless-pattern-with-healthy-lifestyle.jpg"/>
            <p:cNvPicPr>
              <a:picLocks noChangeAspect="1" noChangeArrowheads="1"/>
            </p:cNvPicPr>
            <p:nvPr/>
          </p:nvPicPr>
          <p:blipFill>
            <a:blip r:embed="rId3">
              <a:lum bright="2000"/>
            </a:blip>
            <a:srcRect r="66672"/>
            <a:stretch>
              <a:fillRect/>
            </a:stretch>
          </p:blipFill>
          <p:spPr bwMode="auto">
            <a:xfrm>
              <a:off x="6858329" y="0"/>
              <a:ext cx="2285671" cy="6858000"/>
            </a:xfrm>
            <a:prstGeom prst="rect">
              <a:avLst/>
            </a:prstGeom>
            <a:noFill/>
          </p:spPr>
        </p:pic>
        <p:pic>
          <p:nvPicPr>
            <p:cNvPr id="11266" name="Picture 2" descr="https://st.depositphotos.com/2547101/2902/v/950/depositphotos_29020145-stock-illustration-seamless-pattern-with-healthy-lifestyle.jpg"/>
            <p:cNvPicPr>
              <a:picLocks noChangeAspect="1" noChangeArrowheads="1"/>
            </p:cNvPicPr>
            <p:nvPr/>
          </p:nvPicPr>
          <p:blipFill>
            <a:blip r:embed="rId3">
              <a:lum bright="2000"/>
            </a:blip>
            <a:srcRect/>
            <a:stretch>
              <a:fillRect/>
            </a:stretch>
          </p:blipFill>
          <p:spPr bwMode="auto">
            <a:xfrm>
              <a:off x="0" y="0"/>
              <a:ext cx="6857999" cy="6858000"/>
            </a:xfrm>
            <a:prstGeom prst="rect">
              <a:avLst/>
            </a:prstGeom>
            <a:noFill/>
          </p:spPr>
        </p:pic>
      </p:grpSp>
      <p:sp>
        <p:nvSpPr>
          <p:cNvPr id="7" name="Прямоугольник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0" y="0"/>
            <a:ext cx="9144000" cy="1114425"/>
          </a:xfrm>
          <a:prstGeom prst="rect">
            <a:avLst/>
          </a:prstGeom>
          <a:solidFill>
            <a:srgbClr val="68005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4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3 </a:t>
            </a:r>
            <a:r>
              <a:rPr lang="ru-RU" sz="2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УРОВЕНЬ</a:t>
            </a:r>
            <a:r>
              <a:rPr lang="ru-RU" sz="4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ru-RU" sz="3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НЕ ЕШЬТЕ СЛИШКОМ МНОГО!</a:t>
            </a:r>
            <a:endParaRPr lang="ru-RU" sz="3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628650" y="1428750"/>
            <a:ext cx="638175" cy="628650"/>
          </a:xfrm>
          <a:prstGeom prst="ellipse">
            <a:avLst/>
          </a:prstGeom>
          <a:solidFill>
            <a:srgbClr val="680059"/>
          </a:solidFill>
          <a:ln>
            <a:solidFill>
              <a:srgbClr val="6800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1381125" y="1219200"/>
            <a:ext cx="4438650" cy="1044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>
                <a:solidFill>
                  <a:srgbClr val="680059"/>
                </a:solidFill>
                <a:latin typeface="Arial" pitchFamily="34" charset="0"/>
                <a:cs typeface="Arial" pitchFamily="34" charset="0"/>
              </a:rPr>
              <a:t>я </a:t>
            </a:r>
            <a:r>
              <a:rPr lang="ru-RU" sz="2000" dirty="0" smtClean="0">
                <a:solidFill>
                  <a:srgbClr val="680059"/>
                </a:solidFill>
                <a:latin typeface="Arial" pitchFamily="34" charset="0"/>
                <a:cs typeface="Arial" pitchFamily="34" charset="0"/>
              </a:rPr>
              <a:t>одержал (-а) </a:t>
            </a:r>
            <a:r>
              <a:rPr lang="ru-RU" sz="2000" dirty="0">
                <a:solidFill>
                  <a:srgbClr val="680059"/>
                </a:solidFill>
                <a:latin typeface="Arial" pitchFamily="34" charset="0"/>
                <a:cs typeface="Arial" pitchFamily="34" charset="0"/>
              </a:rPr>
              <a:t>победу над холодильником</a:t>
            </a:r>
          </a:p>
        </p:txBody>
      </p:sp>
      <p:sp>
        <p:nvSpPr>
          <p:cNvPr id="14" name="Овал 13"/>
          <p:cNvSpPr/>
          <p:nvPr/>
        </p:nvSpPr>
        <p:spPr>
          <a:xfrm>
            <a:off x="619124" y="2524125"/>
            <a:ext cx="638175" cy="628650"/>
          </a:xfrm>
          <a:prstGeom prst="ellipse">
            <a:avLst/>
          </a:prstGeom>
          <a:solidFill>
            <a:schemeClr val="bg1"/>
          </a:solidFill>
          <a:ln>
            <a:solidFill>
              <a:srgbClr val="6800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1390649" y="2419350"/>
            <a:ext cx="4427581" cy="838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 smtClean="0">
                <a:solidFill>
                  <a:srgbClr val="680059"/>
                </a:solidFill>
                <a:latin typeface="Arial" pitchFamily="34" charset="0"/>
                <a:cs typeface="Arial" pitchFamily="34" charset="0"/>
              </a:rPr>
              <a:t>холодильник одержал победу надо мной</a:t>
            </a:r>
            <a:endParaRPr lang="ru-RU" sz="2000" b="1" i="1" dirty="0" smtClean="0">
              <a:solidFill>
                <a:srgbClr val="68005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609600" y="3552825"/>
            <a:ext cx="638175" cy="628650"/>
          </a:xfrm>
          <a:prstGeom prst="ellipse">
            <a:avLst/>
          </a:prstGeom>
          <a:solidFill>
            <a:schemeClr val="bg1"/>
          </a:solidFill>
          <a:ln>
            <a:solidFill>
              <a:srgbClr val="6800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1390650" y="3371850"/>
            <a:ext cx="4416511" cy="1044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 smtClean="0">
                <a:solidFill>
                  <a:srgbClr val="680059"/>
                </a:solidFill>
                <a:latin typeface="Arial" pitchFamily="34" charset="0"/>
                <a:cs typeface="Arial" pitchFamily="34" charset="0"/>
              </a:rPr>
              <a:t>я выбросил (-а) электронные весы при последней уборке</a:t>
            </a:r>
            <a:endParaRPr lang="ru-RU" sz="2000" b="1" i="1" dirty="0">
              <a:solidFill>
                <a:srgbClr val="68005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609600" y="4619625"/>
            <a:ext cx="638175" cy="628650"/>
          </a:xfrm>
          <a:prstGeom prst="ellipse">
            <a:avLst/>
          </a:prstGeom>
          <a:solidFill>
            <a:schemeClr val="bg1"/>
          </a:solidFill>
          <a:ln>
            <a:solidFill>
              <a:srgbClr val="6800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1362076" y="4543425"/>
            <a:ext cx="4476750" cy="838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 smtClean="0">
                <a:solidFill>
                  <a:srgbClr val="680059"/>
                </a:solidFill>
                <a:latin typeface="Arial" pitchFamily="34" charset="0"/>
                <a:cs typeface="Arial" pitchFamily="34" charset="0"/>
              </a:rPr>
              <a:t>я не могу пройти мимо заведений быстрого питания, меня туда тянет</a:t>
            </a:r>
            <a:endParaRPr lang="ru-RU" sz="2000" b="1" i="1" dirty="0">
              <a:solidFill>
                <a:srgbClr val="68005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Овал 20"/>
          <p:cNvSpPr/>
          <p:nvPr/>
        </p:nvSpPr>
        <p:spPr>
          <a:xfrm>
            <a:off x="619125" y="5667375"/>
            <a:ext cx="638175" cy="628650"/>
          </a:xfrm>
          <a:prstGeom prst="ellipse">
            <a:avLst/>
          </a:prstGeom>
          <a:solidFill>
            <a:srgbClr val="680059"/>
          </a:solidFill>
          <a:ln>
            <a:solidFill>
              <a:srgbClr val="6800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1419226" y="5591175"/>
            <a:ext cx="4419600" cy="838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 smtClean="0">
                <a:solidFill>
                  <a:srgbClr val="680059"/>
                </a:solidFill>
                <a:latin typeface="Arial" pitchFamily="34" charset="0"/>
                <a:cs typeface="Arial" pitchFamily="34" charset="0"/>
              </a:rPr>
              <a:t>я знаю, что такое калории и слежу за своим весом</a:t>
            </a:r>
            <a:endParaRPr lang="ru-RU" sz="2000" b="1" i="1" dirty="0">
              <a:solidFill>
                <a:srgbClr val="680059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7410" name="Picture 2" descr="Locked fridge"/>
          <p:cNvPicPr>
            <a:picLocks noChangeAspect="1" noChangeArrowheads="1"/>
          </p:cNvPicPr>
          <p:nvPr/>
        </p:nvPicPr>
        <p:blipFill>
          <a:blip r:embed="rId4"/>
          <a:srcRect r="10431"/>
          <a:stretch>
            <a:fillRect/>
          </a:stretch>
        </p:blipFill>
        <p:spPr bwMode="auto">
          <a:xfrm>
            <a:off x="6179285" y="1119186"/>
            <a:ext cx="1031139" cy="1401827"/>
          </a:xfrm>
          <a:prstGeom prst="rect">
            <a:avLst/>
          </a:prstGeom>
          <a:noFill/>
        </p:spPr>
      </p:pic>
      <p:pic>
        <p:nvPicPr>
          <p:cNvPr id="17412" name="Picture 4" descr="Fat Belly Lady"/>
          <p:cNvPicPr>
            <a:picLocks noChangeAspect="1" noChangeArrowheads="1"/>
          </p:cNvPicPr>
          <p:nvPr/>
        </p:nvPicPr>
        <p:blipFill>
          <a:blip r:embed="rId5"/>
          <a:srcRect r="8715"/>
          <a:stretch>
            <a:fillRect/>
          </a:stretch>
        </p:blipFill>
        <p:spPr bwMode="auto">
          <a:xfrm flipH="1">
            <a:off x="6242049" y="5267325"/>
            <a:ext cx="1241141" cy="1590675"/>
          </a:xfrm>
          <a:prstGeom prst="rect">
            <a:avLst/>
          </a:prstGeom>
          <a:noFill/>
        </p:spPr>
      </p:pic>
      <p:pic>
        <p:nvPicPr>
          <p:cNvPr id="17418" name="Picture 10" descr="Fast food products."/>
          <p:cNvPicPr>
            <a:picLocks noChangeAspect="1" noChangeArrowheads="1"/>
          </p:cNvPicPr>
          <p:nvPr/>
        </p:nvPicPr>
        <p:blipFill>
          <a:blip r:embed="rId6"/>
          <a:srcRect b="21282"/>
          <a:stretch>
            <a:fillRect/>
          </a:stretch>
        </p:blipFill>
        <p:spPr bwMode="auto">
          <a:xfrm>
            <a:off x="6467474" y="3943350"/>
            <a:ext cx="1546225" cy="1318587"/>
          </a:xfrm>
          <a:prstGeom prst="rect">
            <a:avLst/>
          </a:prstGeom>
          <a:noFill/>
        </p:spPr>
      </p:pic>
      <p:pic>
        <p:nvPicPr>
          <p:cNvPr id="17416" name="Picture 8" descr="Fat man and fridge"/>
          <p:cNvPicPr>
            <a:picLocks noChangeAspect="1" noChangeArrowheads="1"/>
          </p:cNvPicPr>
          <p:nvPr/>
        </p:nvPicPr>
        <p:blipFill>
          <a:blip r:embed="rId7"/>
          <a:srcRect b="7216"/>
          <a:stretch>
            <a:fillRect/>
          </a:stretch>
        </p:blipFill>
        <p:spPr bwMode="auto">
          <a:xfrm flipH="1">
            <a:off x="6419133" y="2559843"/>
            <a:ext cx="1813640" cy="1490663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1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10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10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1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1" animBg="1"/>
      <p:bldP spid="12" grpId="1" animBg="1"/>
      <p:bldP spid="14" grpId="0" animBg="1"/>
      <p:bldP spid="15" grpId="0" animBg="1"/>
      <p:bldP spid="16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2" descr="https://st.depositphotos.com/2547101/2902/v/950/depositphotos_29020145-stock-illustration-seamless-pattern-with-healthy-lifestyle.jpg"/>
            <p:cNvPicPr>
              <a:picLocks noChangeAspect="1" noChangeArrowheads="1"/>
            </p:cNvPicPr>
            <p:nvPr/>
          </p:nvPicPr>
          <p:blipFill>
            <a:blip r:embed="rId3">
              <a:lum bright="2000"/>
            </a:blip>
            <a:srcRect r="66672"/>
            <a:stretch>
              <a:fillRect/>
            </a:stretch>
          </p:blipFill>
          <p:spPr bwMode="auto">
            <a:xfrm>
              <a:off x="6858329" y="0"/>
              <a:ext cx="2285671" cy="6858000"/>
            </a:xfrm>
            <a:prstGeom prst="rect">
              <a:avLst/>
            </a:prstGeom>
            <a:noFill/>
          </p:spPr>
        </p:pic>
        <p:pic>
          <p:nvPicPr>
            <p:cNvPr id="11266" name="Picture 2" descr="https://st.depositphotos.com/2547101/2902/v/950/depositphotos_29020145-stock-illustration-seamless-pattern-with-healthy-lifestyle.jpg"/>
            <p:cNvPicPr>
              <a:picLocks noChangeAspect="1" noChangeArrowheads="1"/>
            </p:cNvPicPr>
            <p:nvPr/>
          </p:nvPicPr>
          <p:blipFill>
            <a:blip r:embed="rId3">
              <a:lum bright="2000"/>
            </a:blip>
            <a:srcRect/>
            <a:stretch>
              <a:fillRect/>
            </a:stretch>
          </p:blipFill>
          <p:spPr bwMode="auto">
            <a:xfrm>
              <a:off x="0" y="0"/>
              <a:ext cx="6857999" cy="6858000"/>
            </a:xfrm>
            <a:prstGeom prst="rect">
              <a:avLst/>
            </a:prstGeom>
            <a:noFill/>
          </p:spPr>
        </p:pic>
      </p:grpSp>
      <p:sp>
        <p:nvSpPr>
          <p:cNvPr id="7" name="Прямоугольник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0" y="0"/>
            <a:ext cx="9144000" cy="1114425"/>
          </a:xfrm>
          <a:prstGeom prst="rect">
            <a:avLst/>
          </a:prstGeom>
          <a:solidFill>
            <a:srgbClr val="68005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4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4</a:t>
            </a:r>
            <a:r>
              <a:rPr lang="ru-RU" sz="4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УРОВЕНЬ</a:t>
            </a:r>
            <a:r>
              <a:rPr lang="ru-RU" sz="4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ru-RU" sz="4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БРОСИЛ, НЕ КУРЮ!</a:t>
            </a:r>
            <a:endParaRPr lang="ru-RU" sz="3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609600" y="1676400"/>
            <a:ext cx="638175" cy="628650"/>
          </a:xfrm>
          <a:prstGeom prst="ellipse">
            <a:avLst/>
          </a:prstGeom>
          <a:solidFill>
            <a:srgbClr val="680059"/>
          </a:solidFill>
          <a:ln>
            <a:solidFill>
              <a:srgbClr val="6800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1400177" y="1628775"/>
            <a:ext cx="3171823" cy="771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 smtClean="0">
                <a:solidFill>
                  <a:srgbClr val="680059"/>
                </a:solidFill>
                <a:latin typeface="Arial" pitchFamily="34" charset="0"/>
                <a:cs typeface="Arial" pitchFamily="34" charset="0"/>
              </a:rPr>
              <a:t>кто не курит и не пьет, тот здоровеньким живет</a:t>
            </a:r>
            <a:endParaRPr lang="ru-RU" sz="2000" dirty="0">
              <a:solidFill>
                <a:srgbClr val="68005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619124" y="2809875"/>
            <a:ext cx="638175" cy="628650"/>
          </a:xfrm>
          <a:prstGeom prst="ellipse">
            <a:avLst/>
          </a:prstGeom>
          <a:solidFill>
            <a:srgbClr val="680059"/>
          </a:solidFill>
          <a:ln>
            <a:solidFill>
              <a:srgbClr val="6800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1409702" y="2752725"/>
            <a:ext cx="3165906" cy="771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 smtClean="0">
                <a:solidFill>
                  <a:srgbClr val="680059"/>
                </a:solidFill>
                <a:latin typeface="Arial" pitchFamily="34" charset="0"/>
                <a:cs typeface="Arial" pitchFamily="34" charset="0"/>
              </a:rPr>
              <a:t>я и не начинал (-а)</a:t>
            </a:r>
            <a:endParaRPr lang="ru-RU" sz="2000" b="1" i="1" dirty="0" smtClean="0">
              <a:solidFill>
                <a:srgbClr val="68005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619125" y="3990975"/>
            <a:ext cx="638175" cy="628650"/>
          </a:xfrm>
          <a:prstGeom prst="ellipse">
            <a:avLst/>
          </a:prstGeom>
          <a:solidFill>
            <a:schemeClr val="bg1"/>
          </a:solidFill>
          <a:ln>
            <a:solidFill>
              <a:srgbClr val="6800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1400177" y="3924300"/>
            <a:ext cx="3171823" cy="771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>
                <a:solidFill>
                  <a:srgbClr val="680059"/>
                </a:solidFill>
                <a:latin typeface="Arial" pitchFamily="34" charset="0"/>
                <a:cs typeface="Arial" pitchFamily="34" charset="0"/>
              </a:rPr>
              <a:t>а</a:t>
            </a:r>
            <a:r>
              <a:rPr lang="ru-RU" sz="2000" dirty="0" smtClean="0">
                <a:solidFill>
                  <a:srgbClr val="680059"/>
                </a:solidFill>
                <a:latin typeface="Arial" pitchFamily="34" charset="0"/>
                <a:cs typeface="Arial" pitchFamily="34" charset="0"/>
              </a:rPr>
              <a:t> разве это вредно?</a:t>
            </a:r>
            <a:endParaRPr lang="ru-RU" sz="2000" dirty="0">
              <a:solidFill>
                <a:srgbClr val="68005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Овал 22"/>
          <p:cNvSpPr/>
          <p:nvPr/>
        </p:nvSpPr>
        <p:spPr>
          <a:xfrm>
            <a:off x="619125" y="5124450"/>
            <a:ext cx="638175" cy="628650"/>
          </a:xfrm>
          <a:prstGeom prst="ellipse">
            <a:avLst/>
          </a:prstGeom>
          <a:solidFill>
            <a:srgbClr val="680059"/>
          </a:solidFill>
          <a:ln>
            <a:solidFill>
              <a:srgbClr val="6800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1400177" y="5105400"/>
            <a:ext cx="3171823" cy="771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>
                <a:solidFill>
                  <a:srgbClr val="680059"/>
                </a:solidFill>
                <a:latin typeface="Arial" pitchFamily="34" charset="0"/>
                <a:cs typeface="Arial" pitchFamily="34" charset="0"/>
              </a:rPr>
              <a:t>б</a:t>
            </a:r>
            <a:r>
              <a:rPr lang="ru-RU" sz="2000" dirty="0" smtClean="0">
                <a:solidFill>
                  <a:srgbClr val="680059"/>
                </a:solidFill>
                <a:latin typeface="Arial" pitchFamily="34" charset="0"/>
                <a:cs typeface="Arial" pitchFamily="34" charset="0"/>
              </a:rPr>
              <a:t>росил (-а)</a:t>
            </a:r>
            <a:endParaRPr lang="ru-RU" sz="2000" dirty="0">
              <a:solidFill>
                <a:srgbClr val="680059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6388" name="Picture 4" descr="Cute smile in a suit "/>
          <p:cNvPicPr>
            <a:picLocks noChangeAspect="1" noChangeArrowheads="1"/>
          </p:cNvPicPr>
          <p:nvPr/>
        </p:nvPicPr>
        <p:blipFill>
          <a:blip r:embed="rId4"/>
          <a:srcRect b="9364"/>
          <a:stretch>
            <a:fillRect/>
          </a:stretch>
        </p:blipFill>
        <p:spPr bwMode="auto">
          <a:xfrm>
            <a:off x="4276725" y="3429000"/>
            <a:ext cx="1809750" cy="1674813"/>
          </a:xfrm>
          <a:prstGeom prst="rect">
            <a:avLst/>
          </a:prstGeom>
          <a:noFill/>
        </p:spPr>
      </p:pic>
      <p:pic>
        <p:nvPicPr>
          <p:cNvPr id="16386" name="Picture 2" descr="Hungry Men"/>
          <p:cNvPicPr>
            <a:picLocks noChangeAspect="1" noChangeArrowheads="1"/>
          </p:cNvPicPr>
          <p:nvPr/>
        </p:nvPicPr>
        <p:blipFill>
          <a:blip r:embed="rId5"/>
          <a:srcRect b="10206"/>
          <a:stretch>
            <a:fillRect/>
          </a:stretch>
        </p:blipFill>
        <p:spPr bwMode="auto">
          <a:xfrm>
            <a:off x="5794375" y="2334418"/>
            <a:ext cx="2857500" cy="1522413"/>
          </a:xfrm>
          <a:prstGeom prst="rect">
            <a:avLst/>
          </a:prstGeom>
          <a:noFill/>
        </p:spPr>
      </p:pic>
      <p:pic>
        <p:nvPicPr>
          <p:cNvPr id="16390" name="Picture 6" descr="No drinking and smoking sign"/>
          <p:cNvPicPr>
            <a:picLocks noChangeAspect="1" noChangeArrowheads="1"/>
          </p:cNvPicPr>
          <p:nvPr/>
        </p:nvPicPr>
        <p:blipFill>
          <a:blip r:embed="rId6"/>
          <a:srcRect b="6410"/>
          <a:stretch>
            <a:fillRect/>
          </a:stretch>
        </p:blipFill>
        <p:spPr bwMode="auto">
          <a:xfrm>
            <a:off x="4572000" y="1204912"/>
            <a:ext cx="1714500" cy="1738313"/>
          </a:xfrm>
          <a:prstGeom prst="rect">
            <a:avLst/>
          </a:prstGeom>
          <a:noFill/>
        </p:spPr>
      </p:pic>
      <p:pic>
        <p:nvPicPr>
          <p:cNvPr id="16392" name="Picture 8" descr="No smoking"/>
          <p:cNvPicPr>
            <a:picLocks noChangeAspect="1" noChangeArrowheads="1"/>
          </p:cNvPicPr>
          <p:nvPr/>
        </p:nvPicPr>
        <p:blipFill>
          <a:blip r:embed="rId7"/>
          <a:srcRect b="15550"/>
          <a:stretch>
            <a:fillRect/>
          </a:stretch>
        </p:blipFill>
        <p:spPr bwMode="auto">
          <a:xfrm flipH="1">
            <a:off x="5086685" y="4954588"/>
            <a:ext cx="1793539" cy="1379538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1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4" grpId="0" animBg="1"/>
      <p:bldP spid="15" grpId="0" animBg="1"/>
      <p:bldP spid="16" grpId="0" animBg="1"/>
      <p:bldP spid="18" grpId="0" animBg="1"/>
      <p:bldP spid="23" grpId="0" animBg="1"/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2" descr="https://st.depositphotos.com/2547101/2902/v/950/depositphotos_29020145-stock-illustration-seamless-pattern-with-healthy-lifestyle.jpg"/>
            <p:cNvPicPr>
              <a:picLocks noChangeAspect="1" noChangeArrowheads="1"/>
            </p:cNvPicPr>
            <p:nvPr/>
          </p:nvPicPr>
          <p:blipFill>
            <a:blip r:embed="rId3">
              <a:lum bright="2000"/>
            </a:blip>
            <a:srcRect r="66672"/>
            <a:stretch>
              <a:fillRect/>
            </a:stretch>
          </p:blipFill>
          <p:spPr bwMode="auto">
            <a:xfrm>
              <a:off x="6858329" y="0"/>
              <a:ext cx="2285671" cy="6858000"/>
            </a:xfrm>
            <a:prstGeom prst="rect">
              <a:avLst/>
            </a:prstGeom>
            <a:noFill/>
          </p:spPr>
        </p:pic>
        <p:pic>
          <p:nvPicPr>
            <p:cNvPr id="11266" name="Picture 2" descr="https://st.depositphotos.com/2547101/2902/v/950/depositphotos_29020145-stock-illustration-seamless-pattern-with-healthy-lifestyle.jpg"/>
            <p:cNvPicPr>
              <a:picLocks noChangeAspect="1" noChangeArrowheads="1"/>
            </p:cNvPicPr>
            <p:nvPr/>
          </p:nvPicPr>
          <p:blipFill>
            <a:blip r:embed="rId3">
              <a:lum bright="2000"/>
            </a:blip>
            <a:srcRect/>
            <a:stretch>
              <a:fillRect/>
            </a:stretch>
          </p:blipFill>
          <p:spPr bwMode="auto">
            <a:xfrm>
              <a:off x="0" y="0"/>
              <a:ext cx="6857999" cy="6858000"/>
            </a:xfrm>
            <a:prstGeom prst="rect">
              <a:avLst/>
            </a:prstGeom>
            <a:noFill/>
          </p:spPr>
        </p:pic>
      </p:grpSp>
      <p:sp>
        <p:nvSpPr>
          <p:cNvPr id="7" name="Прямоугольник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0" y="0"/>
            <a:ext cx="9144000" cy="1114425"/>
          </a:xfrm>
          <a:prstGeom prst="rect">
            <a:avLst/>
          </a:prstGeom>
          <a:solidFill>
            <a:srgbClr val="68005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4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5 </a:t>
            </a:r>
            <a:r>
              <a:rPr lang="ru-RU" sz="2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УРОВЕНЬ</a:t>
            </a:r>
            <a:r>
              <a:rPr lang="ru-RU" sz="4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ru-RU" sz="3600" b="1" dirty="0" smtClean="0">
                <a:latin typeface="Arial" pitchFamily="34" charset="0"/>
                <a:cs typeface="Arial" pitchFamily="34" charset="0"/>
              </a:rPr>
              <a:t>ВЕСЬ ТАКОЙ НА ПОЗИТИВЕ!</a:t>
            </a:r>
            <a:endParaRPr lang="ru-RU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628650" y="1676400"/>
            <a:ext cx="638175" cy="628650"/>
          </a:xfrm>
          <a:prstGeom prst="ellipse">
            <a:avLst/>
          </a:prstGeom>
          <a:solidFill>
            <a:schemeClr val="bg1"/>
          </a:solidFill>
          <a:ln>
            <a:solidFill>
              <a:srgbClr val="6800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1381125" y="1466850"/>
            <a:ext cx="5105399" cy="1044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 smtClean="0">
                <a:solidFill>
                  <a:srgbClr val="680059"/>
                </a:solidFill>
                <a:latin typeface="Arial" pitchFamily="34" charset="0"/>
                <a:cs typeface="Arial" pitchFamily="34" charset="0"/>
              </a:rPr>
              <a:t>«шеф, все плохо, все пропало…»</a:t>
            </a:r>
            <a:endParaRPr lang="ru-RU" sz="2000" dirty="0">
              <a:solidFill>
                <a:srgbClr val="68005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619124" y="3390900"/>
            <a:ext cx="638175" cy="628650"/>
          </a:xfrm>
          <a:prstGeom prst="ellipse">
            <a:avLst/>
          </a:prstGeom>
          <a:solidFill>
            <a:srgbClr val="680059"/>
          </a:solidFill>
          <a:ln>
            <a:solidFill>
              <a:srgbClr val="6800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1390650" y="3276600"/>
            <a:ext cx="5095875" cy="1044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 smtClean="0">
                <a:solidFill>
                  <a:srgbClr val="680059"/>
                </a:solidFill>
                <a:latin typeface="Arial" pitchFamily="34" charset="0"/>
                <a:cs typeface="Arial" pitchFamily="34" charset="0"/>
              </a:rPr>
              <a:t>каждое утро я благодарен (-на) за еще один подаренный день жизни</a:t>
            </a:r>
            <a:endParaRPr lang="ru-RU" sz="2000" b="1" i="1" dirty="0" smtClean="0">
              <a:solidFill>
                <a:srgbClr val="68005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609600" y="5114925"/>
            <a:ext cx="638175" cy="628650"/>
          </a:xfrm>
          <a:prstGeom prst="ellipse">
            <a:avLst/>
          </a:prstGeom>
          <a:solidFill>
            <a:schemeClr val="bg1"/>
          </a:solidFill>
          <a:ln>
            <a:solidFill>
              <a:srgbClr val="6800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1390650" y="4933950"/>
            <a:ext cx="5105399" cy="1044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 smtClean="0">
                <a:solidFill>
                  <a:srgbClr val="680059"/>
                </a:solidFill>
                <a:latin typeface="Arial" pitchFamily="34" charset="0"/>
                <a:cs typeface="Arial" pitchFamily="34" charset="0"/>
              </a:rPr>
              <a:t>обстоятельства управляют мной</a:t>
            </a:r>
            <a:endParaRPr lang="ru-RU" sz="2000" b="1" i="1" dirty="0">
              <a:solidFill>
                <a:srgbClr val="680059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5362" name="Picture 2" descr="Man Oh no"/>
          <p:cNvPicPr>
            <a:picLocks noChangeAspect="1" noChangeArrowheads="1"/>
          </p:cNvPicPr>
          <p:nvPr/>
        </p:nvPicPr>
        <p:blipFill>
          <a:blip r:embed="rId4"/>
          <a:srcRect b="8462"/>
          <a:stretch>
            <a:fillRect/>
          </a:stretch>
        </p:blipFill>
        <p:spPr bwMode="auto">
          <a:xfrm>
            <a:off x="6384925" y="1223962"/>
            <a:ext cx="1714500" cy="1700213"/>
          </a:xfrm>
          <a:prstGeom prst="flowChartConnector">
            <a:avLst/>
          </a:prstGeom>
          <a:noFill/>
        </p:spPr>
      </p:pic>
      <p:pic>
        <p:nvPicPr>
          <p:cNvPr id="15364" name="Picture 4" descr="Woman Waking Up Happy"/>
          <p:cNvPicPr>
            <a:picLocks noChangeAspect="1" noChangeArrowheads="1"/>
          </p:cNvPicPr>
          <p:nvPr/>
        </p:nvPicPr>
        <p:blipFill>
          <a:blip r:embed="rId5"/>
          <a:srcRect b="7216"/>
          <a:stretch>
            <a:fillRect/>
          </a:stretch>
        </p:blipFill>
        <p:spPr bwMode="auto">
          <a:xfrm>
            <a:off x="6223000" y="2886074"/>
            <a:ext cx="2473325" cy="2487144"/>
          </a:xfrm>
          <a:prstGeom prst="rect">
            <a:avLst/>
          </a:prstGeom>
          <a:noFill/>
        </p:spPr>
      </p:pic>
      <p:pic>
        <p:nvPicPr>
          <p:cNvPr id="15366" name="Picture 6" descr="Crisis Thermometer Meltdown Mess Trouble Emergency Words"/>
          <p:cNvPicPr>
            <a:picLocks noChangeAspect="1" noChangeArrowheads="1"/>
          </p:cNvPicPr>
          <p:nvPr/>
        </p:nvPicPr>
        <p:blipFill>
          <a:blip r:embed="rId6"/>
          <a:srcRect b="7732"/>
          <a:stretch>
            <a:fillRect/>
          </a:stretch>
        </p:blipFill>
        <p:spPr bwMode="auto">
          <a:xfrm>
            <a:off x="5489575" y="4905375"/>
            <a:ext cx="2105025" cy="1704975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4" grpId="0" animBg="1"/>
      <p:bldP spid="15" grpId="0" animBg="1"/>
      <p:bldP spid="16" grpId="0" animBg="1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2" descr="https://st.depositphotos.com/2547101/2902/v/950/depositphotos_29020145-stock-illustration-seamless-pattern-with-healthy-lifestyle.jpg"/>
            <p:cNvPicPr>
              <a:picLocks noChangeAspect="1" noChangeArrowheads="1"/>
            </p:cNvPicPr>
            <p:nvPr/>
          </p:nvPicPr>
          <p:blipFill>
            <a:blip r:embed="rId3">
              <a:lum bright="2000"/>
            </a:blip>
            <a:srcRect r="66672"/>
            <a:stretch>
              <a:fillRect/>
            </a:stretch>
          </p:blipFill>
          <p:spPr bwMode="auto">
            <a:xfrm>
              <a:off x="6858329" y="0"/>
              <a:ext cx="2285671" cy="6858000"/>
            </a:xfrm>
            <a:prstGeom prst="rect">
              <a:avLst/>
            </a:prstGeom>
            <a:noFill/>
          </p:spPr>
        </p:pic>
        <p:pic>
          <p:nvPicPr>
            <p:cNvPr id="11266" name="Picture 2" descr="https://st.depositphotos.com/2547101/2902/v/950/depositphotos_29020145-stock-illustration-seamless-pattern-with-healthy-lifestyle.jpg"/>
            <p:cNvPicPr>
              <a:picLocks noChangeAspect="1" noChangeArrowheads="1"/>
            </p:cNvPicPr>
            <p:nvPr/>
          </p:nvPicPr>
          <p:blipFill>
            <a:blip r:embed="rId3">
              <a:lum bright="2000"/>
            </a:blip>
            <a:srcRect/>
            <a:stretch>
              <a:fillRect/>
            </a:stretch>
          </p:blipFill>
          <p:spPr bwMode="auto">
            <a:xfrm>
              <a:off x="0" y="0"/>
              <a:ext cx="6857999" cy="6858000"/>
            </a:xfrm>
            <a:prstGeom prst="rect">
              <a:avLst/>
            </a:prstGeom>
            <a:noFill/>
          </p:spPr>
        </p:pic>
      </p:grpSp>
      <p:sp>
        <p:nvSpPr>
          <p:cNvPr id="7" name="Прямоугольник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0" y="0"/>
            <a:ext cx="9144000" cy="1114425"/>
          </a:xfrm>
          <a:prstGeom prst="rect">
            <a:avLst/>
          </a:prstGeom>
          <a:solidFill>
            <a:srgbClr val="68005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4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ИГРА ОКОНЧЕНА!</a:t>
            </a:r>
            <a:endParaRPr lang="ru-RU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Стрелка вниз 16"/>
          <p:cNvSpPr/>
          <p:nvPr/>
        </p:nvSpPr>
        <p:spPr>
          <a:xfrm>
            <a:off x="4214812" y="6219824"/>
            <a:ext cx="714375" cy="638176"/>
          </a:xfrm>
          <a:prstGeom prst="downArrow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409576" y="1362074"/>
            <a:ext cx="2200274" cy="1571625"/>
          </a:xfrm>
          <a:prstGeom prst="rect">
            <a:avLst/>
          </a:prstGeom>
          <a:solidFill>
            <a:schemeClr val="bg1"/>
          </a:solidFill>
          <a:ln w="190500" cmpd="thickThin">
            <a:solidFill>
              <a:srgbClr val="FF00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ЗОЖ ЭТО НЕ ПРО ВАС –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ВЫ ЛУЗЕР</a:t>
            </a:r>
            <a:endParaRPr kumimoji="0" lang="ru-RU" sz="9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4341" name="Picture 5" descr="Cartoon art vector hand gesture"/>
          <p:cNvPicPr>
            <a:picLocks noChangeAspect="1" noChangeArrowheads="1"/>
          </p:cNvPicPr>
          <p:nvPr/>
        </p:nvPicPr>
        <p:blipFill>
          <a:blip r:embed="rId4"/>
          <a:srcRect b="11538"/>
          <a:stretch>
            <a:fillRect/>
          </a:stretch>
        </p:blipFill>
        <p:spPr bwMode="auto">
          <a:xfrm>
            <a:off x="3465716" y="1076983"/>
            <a:ext cx="2812087" cy="2694917"/>
          </a:xfrm>
          <a:prstGeom prst="rect">
            <a:avLst/>
          </a:prstGeom>
          <a:noFill/>
        </p:spPr>
      </p:pic>
      <p:pic>
        <p:nvPicPr>
          <p:cNvPr id="14343" name="Picture 7" descr="Hand gesture with thumb down."/>
          <p:cNvPicPr>
            <a:picLocks noChangeAspect="1" noChangeArrowheads="1"/>
          </p:cNvPicPr>
          <p:nvPr/>
        </p:nvPicPr>
        <p:blipFill>
          <a:blip r:embed="rId5"/>
          <a:srcRect r="10165"/>
          <a:stretch>
            <a:fillRect/>
          </a:stretch>
        </p:blipFill>
        <p:spPr bwMode="auto">
          <a:xfrm>
            <a:off x="2774950" y="1296987"/>
            <a:ext cx="1206500" cy="1695451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6096003" y="1428749"/>
            <a:ext cx="2438398" cy="1552575"/>
          </a:xfrm>
          <a:prstGeom prst="rect">
            <a:avLst/>
          </a:prstGeom>
          <a:solidFill>
            <a:schemeClr val="bg1"/>
          </a:solidFill>
          <a:ln w="190500" cmpd="thickThin">
            <a:solidFill>
              <a:srgbClr val="92D05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ВЫ ВЫБРАЛИ ЗОЖ И ВЫИГРАЛИ ДЖЕКПОТ!</a:t>
            </a:r>
            <a:endParaRPr kumimoji="0" lang="ru-RU" sz="900" b="1" i="0" u="none" strike="noStrike" cap="none" normalizeH="0" baseline="0" dirty="0" smtClean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81025" y="3829050"/>
            <a:ext cx="8039100" cy="2466975"/>
          </a:xfrm>
          <a:prstGeom prst="rect">
            <a:avLst/>
          </a:prstGeom>
          <a:solidFill>
            <a:schemeClr val="bg1"/>
          </a:solidFill>
          <a:ln w="190500" cmpd="thickThin">
            <a:solidFill>
              <a:srgbClr val="0070C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НЕ ОТЧАИВАЙТЕСЬ.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ВЫ СМОЖЕТЕ ИЗМЕНИТЬ СЕБЯ К ЛУЧШЕМУ, ЕСЛИ СДЕЛАЕТЕ ШАГ К ЗДОРОВОМУ ОБРАЗУ ЖИЗНИ И 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48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В ИТОГЕ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:</a:t>
            </a:r>
            <a:endParaRPr kumimoji="0" lang="ru-RU" sz="44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Стрелка вниз 20"/>
          <p:cNvSpPr/>
          <p:nvPr/>
        </p:nvSpPr>
        <p:spPr>
          <a:xfrm rot="19601232">
            <a:off x="2501565" y="2725953"/>
            <a:ext cx="766763" cy="1264975"/>
          </a:xfrm>
          <a:prstGeom prst="down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ustDataLst>
      <p:tags r:id="rId1"/>
    </p:custDataLst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 animBg="1"/>
      <p:bldP spid="15" grpId="0" animBg="1"/>
      <p:bldP spid="20" grpId="0" animBg="1"/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2" descr="https://st.depositphotos.com/2547101/2902/v/950/depositphotos_29020145-stock-illustration-seamless-pattern-with-healthy-lifestyle.jpg"/>
            <p:cNvPicPr>
              <a:picLocks noChangeAspect="1" noChangeArrowheads="1"/>
            </p:cNvPicPr>
            <p:nvPr/>
          </p:nvPicPr>
          <p:blipFill>
            <a:blip r:embed="rId3">
              <a:lum bright="2000"/>
            </a:blip>
            <a:srcRect r="66672"/>
            <a:stretch>
              <a:fillRect/>
            </a:stretch>
          </p:blipFill>
          <p:spPr bwMode="auto">
            <a:xfrm>
              <a:off x="6858329" y="0"/>
              <a:ext cx="2285671" cy="6858000"/>
            </a:xfrm>
            <a:prstGeom prst="rect">
              <a:avLst/>
            </a:prstGeom>
            <a:noFill/>
          </p:spPr>
        </p:pic>
        <p:pic>
          <p:nvPicPr>
            <p:cNvPr id="11266" name="Picture 2" descr="https://st.depositphotos.com/2547101/2902/v/950/depositphotos_29020145-stock-illustration-seamless-pattern-with-healthy-lifestyle.jpg"/>
            <p:cNvPicPr>
              <a:picLocks noChangeAspect="1" noChangeArrowheads="1"/>
            </p:cNvPicPr>
            <p:nvPr/>
          </p:nvPicPr>
          <p:blipFill>
            <a:blip r:embed="rId3">
              <a:lum bright="2000"/>
            </a:blip>
            <a:srcRect/>
            <a:stretch>
              <a:fillRect/>
            </a:stretch>
          </p:blipFill>
          <p:spPr bwMode="auto">
            <a:xfrm>
              <a:off x="0" y="0"/>
              <a:ext cx="6857999" cy="6858000"/>
            </a:xfrm>
            <a:prstGeom prst="rect">
              <a:avLst/>
            </a:prstGeom>
            <a:noFill/>
          </p:spPr>
        </p:pic>
      </p:grpSp>
      <p:sp>
        <p:nvSpPr>
          <p:cNvPr id="7" name="Прямоугольник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0" y="0"/>
            <a:ext cx="9144000" cy="1114425"/>
          </a:xfrm>
          <a:prstGeom prst="rect">
            <a:avLst/>
          </a:prstGeom>
          <a:solidFill>
            <a:srgbClr val="68005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4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ВАШ ВЫИГРЫШ</a:t>
            </a:r>
            <a:endParaRPr lang="ru-RU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946951" y="1282227"/>
            <a:ext cx="3406099" cy="10418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200" i="0" u="none" strike="noStrike" cap="none" normalizeH="0" baseline="0" dirty="0" smtClean="0">
                <a:ln>
                  <a:noFill/>
                </a:ln>
                <a:solidFill>
                  <a:srgbClr val="680059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ВЫ 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680059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ВЛЕЗЕТЕ</a:t>
            </a:r>
            <a:r>
              <a:rPr kumimoji="0" lang="ru-RU" sz="2200" i="0" u="none" strike="noStrike" cap="none" normalizeH="0" baseline="0" dirty="0" smtClean="0">
                <a:ln>
                  <a:noFill/>
                </a:ln>
                <a:solidFill>
                  <a:srgbClr val="680059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В СВОЕ 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680059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ВЫПУСКНОЕ ПЛАТЬЕ </a:t>
            </a:r>
            <a:r>
              <a:rPr kumimoji="0" lang="ru-RU" sz="2200" i="0" u="none" strike="noStrike" cap="none" normalizeH="0" baseline="0" dirty="0" smtClean="0">
                <a:ln>
                  <a:noFill/>
                </a:ln>
                <a:solidFill>
                  <a:srgbClr val="680059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(ИЛИ КОСТЮМ)</a:t>
            </a:r>
            <a:endParaRPr kumimoji="0" lang="ru-RU" sz="2200" i="0" u="none" strike="noStrike" cap="none" normalizeH="0" baseline="0" dirty="0" smtClean="0">
              <a:ln>
                <a:noFill/>
              </a:ln>
              <a:solidFill>
                <a:srgbClr val="680059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904875" y="4819650"/>
            <a:ext cx="4395078" cy="20383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0" lang="ru-RU" sz="2200" i="0" u="none" strike="noStrike" cap="none" normalizeH="0" baseline="0" dirty="0" smtClean="0">
                <a:ln>
                  <a:noFill/>
                </a:ln>
                <a:solidFill>
                  <a:srgbClr val="680059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ВЫ НАЧНЕТЕ ЦЕНИТЬ СВОЕ ТЕЛО, СТАНЕТЕ СИЛЬНЕЕ И ВЫНОСЛИВЕЕ. ДОВОЛЬНО СКОРО ВЫ ПОЙМЕТЕ, ЧТО 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680059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СОЗДАНЫ ДЛЯ ДВИЖЕНИЯ</a:t>
            </a:r>
            <a:endParaRPr lang="ru-RU" sz="2200" b="1" i="1" dirty="0" smtClean="0">
              <a:solidFill>
                <a:srgbClr val="68005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2647950" y="2943224"/>
            <a:ext cx="3590925" cy="14573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kumimoji="0" lang="ru-RU" sz="2200" i="0" u="none" strike="noStrike" cap="none" normalizeH="0" baseline="0" dirty="0" smtClean="0">
                <a:ln>
                  <a:noFill/>
                </a:ln>
                <a:solidFill>
                  <a:srgbClr val="68005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ВЫ СТАНЕТЕ 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68005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ОБРАЗЦОМ</a:t>
            </a:r>
            <a:r>
              <a:rPr kumimoji="0" lang="ru-RU" sz="2200" i="0" u="none" strike="noStrike" cap="none" normalizeH="0" baseline="0" dirty="0" smtClean="0">
                <a:ln>
                  <a:noFill/>
                </a:ln>
                <a:solidFill>
                  <a:srgbClr val="68005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68005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ДЛЯ</a:t>
            </a:r>
            <a:r>
              <a:rPr kumimoji="0" lang="ru-RU" sz="2200" i="0" u="none" strike="noStrike" cap="none" normalizeH="0" baseline="0" dirty="0" smtClean="0">
                <a:ln>
                  <a:noFill/>
                </a:ln>
                <a:solidFill>
                  <a:srgbClr val="68005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68005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ПОДРАЖАНИЯ</a:t>
            </a:r>
            <a:r>
              <a:rPr kumimoji="0" lang="ru-RU" sz="2200" i="0" u="none" strike="noStrike" cap="none" normalizeH="0" baseline="0" dirty="0" smtClean="0">
                <a:ln>
                  <a:noFill/>
                </a:ln>
                <a:solidFill>
                  <a:srgbClr val="68005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СРЕДИ ЗНАКОМЫХ</a:t>
            </a:r>
            <a:endParaRPr lang="ru-RU" sz="2200" i="1" dirty="0">
              <a:solidFill>
                <a:srgbClr val="680059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483" name="Picture 3" descr="Weight loss concept"/>
          <p:cNvPicPr>
            <a:picLocks noChangeAspect="1" noChangeArrowheads="1"/>
          </p:cNvPicPr>
          <p:nvPr/>
        </p:nvPicPr>
        <p:blipFill>
          <a:blip r:embed="rId4">
            <a:lum bright="10000" contrast="10000"/>
          </a:blip>
          <a:srcRect r="12652"/>
          <a:stretch>
            <a:fillRect/>
          </a:stretch>
        </p:blipFill>
        <p:spPr bwMode="auto">
          <a:xfrm>
            <a:off x="114301" y="1138237"/>
            <a:ext cx="1828800" cy="2735560"/>
          </a:xfrm>
          <a:prstGeom prst="rect">
            <a:avLst/>
          </a:prstGeom>
          <a:noFill/>
        </p:spPr>
      </p:pic>
      <p:pic>
        <p:nvPicPr>
          <p:cNvPr id="20485" name="Picture 5" descr="Superhero Thumbs Up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 r="11811"/>
          <a:stretch>
            <a:fillRect/>
          </a:stretch>
        </p:blipFill>
        <p:spPr bwMode="auto">
          <a:xfrm>
            <a:off x="6308225" y="2578212"/>
            <a:ext cx="2692899" cy="4279788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8" grpId="0" animBg="1"/>
      <p:bldP spid="2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2" descr="https://st.depositphotos.com/2547101/2902/v/950/depositphotos_29020145-stock-illustration-seamless-pattern-with-healthy-lifestyle.jpg"/>
            <p:cNvPicPr>
              <a:picLocks noChangeAspect="1" noChangeArrowheads="1"/>
            </p:cNvPicPr>
            <p:nvPr/>
          </p:nvPicPr>
          <p:blipFill>
            <a:blip r:embed="rId3">
              <a:lum bright="2000"/>
            </a:blip>
            <a:srcRect r="66672"/>
            <a:stretch>
              <a:fillRect/>
            </a:stretch>
          </p:blipFill>
          <p:spPr bwMode="auto">
            <a:xfrm>
              <a:off x="6858329" y="0"/>
              <a:ext cx="2285671" cy="6858000"/>
            </a:xfrm>
            <a:prstGeom prst="rect">
              <a:avLst/>
            </a:prstGeom>
            <a:noFill/>
          </p:spPr>
        </p:pic>
        <p:pic>
          <p:nvPicPr>
            <p:cNvPr id="11266" name="Picture 2" descr="https://st.depositphotos.com/2547101/2902/v/950/depositphotos_29020145-stock-illustration-seamless-pattern-with-healthy-lifestyle.jpg"/>
            <p:cNvPicPr>
              <a:picLocks noChangeAspect="1" noChangeArrowheads="1"/>
            </p:cNvPicPr>
            <p:nvPr/>
          </p:nvPicPr>
          <p:blipFill>
            <a:blip r:embed="rId3">
              <a:lum bright="2000"/>
            </a:blip>
            <a:srcRect/>
            <a:stretch>
              <a:fillRect/>
            </a:stretch>
          </p:blipFill>
          <p:spPr bwMode="auto">
            <a:xfrm>
              <a:off x="0" y="0"/>
              <a:ext cx="6857999" cy="6858000"/>
            </a:xfrm>
            <a:prstGeom prst="rect">
              <a:avLst/>
            </a:prstGeom>
            <a:noFill/>
          </p:spPr>
        </p:pic>
      </p:grpSp>
      <p:sp>
        <p:nvSpPr>
          <p:cNvPr id="7" name="Прямоугольник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0" y="0"/>
            <a:ext cx="9144000" cy="1114425"/>
          </a:xfrm>
          <a:prstGeom prst="rect">
            <a:avLst/>
          </a:prstGeom>
          <a:solidFill>
            <a:srgbClr val="68005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4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ВАШ ВЫИГРЫШ</a:t>
            </a:r>
            <a:endParaRPr lang="ru-RU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180976" y="1314449"/>
            <a:ext cx="4391024" cy="211455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kumimoji="0" lang="ru-RU" sz="2200" i="0" u="none" strike="noStrike" cap="none" normalizeH="0" baseline="0" dirty="0" smtClean="0">
                <a:ln>
                  <a:noFill/>
                </a:ln>
                <a:solidFill>
                  <a:srgbClr val="68005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ПОХОДЫ В МАГАЗИН, УХОД ЗА ДЕТЬМИ, РАБОТА, ДАЖЕ ОБЫЧНЫЙ ПОДЪЕМ ПО ЛЕСТНИЦЕ – ЭТИ И ДРУГИЕ ЕЖЕДНЕВНЫЕ 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68005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ДЕЛА</a:t>
            </a:r>
            <a:r>
              <a:rPr kumimoji="0" lang="ru-RU" sz="2200" i="0" u="none" strike="noStrike" cap="none" normalizeH="0" baseline="0" dirty="0" smtClean="0">
                <a:ln>
                  <a:noFill/>
                </a:ln>
                <a:solidFill>
                  <a:srgbClr val="68005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СТАНУТ ДАВАТЬСЯ 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68005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ПРОЩЕ</a:t>
            </a:r>
            <a:endParaRPr lang="ru-RU" sz="2200" b="1" i="1" dirty="0">
              <a:solidFill>
                <a:srgbClr val="68005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971925" y="3798043"/>
            <a:ext cx="5172075" cy="2898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200" i="0" u="none" strike="noStrike" cap="none" normalizeH="0" baseline="0" dirty="0" smtClean="0">
                <a:ln>
                  <a:noFill/>
                </a:ln>
                <a:solidFill>
                  <a:srgbClr val="68005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ОРГАНИЗМ 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68005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ПЕРЕСТАНЕТ</a:t>
            </a:r>
            <a:r>
              <a:rPr kumimoji="0" lang="ru-RU" sz="2200" i="0" u="none" strike="noStrike" cap="none" normalizeH="0" baseline="0" dirty="0" smtClean="0">
                <a:ln>
                  <a:noFill/>
                </a:ln>
                <a:solidFill>
                  <a:srgbClr val="68005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ПОДВОДИТЬ ВАС НЕОЖИДАННЫМИ БОЛЯМИ, ОДЫШКОЙ И СЕРДЦЕБИЕНИЕМ, УСТАЛОСТЬЮ ПОСРЕДИ РАБОЧЕГО ДНЯ И БЕССОННЫМИ НОЧАМИ, А ВЫ БУДЕТЕ 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68005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МЕНЬШЕ</a:t>
            </a:r>
            <a:r>
              <a:rPr kumimoji="0" lang="ru-RU" sz="2200" i="0" u="none" strike="noStrike" cap="none" normalizeH="0" baseline="0" dirty="0" smtClean="0">
                <a:ln>
                  <a:noFill/>
                </a:ln>
                <a:solidFill>
                  <a:srgbClr val="68005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БЕСПОКОИТЬСЯ О 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68005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СТАРОСТИ</a:t>
            </a:r>
            <a:endParaRPr kumimoji="0" lang="ru-RU" sz="2200" b="1" i="0" u="none" strike="noStrike" cap="none" normalizeH="0" baseline="0" dirty="0" smtClean="0">
              <a:ln>
                <a:noFill/>
              </a:ln>
              <a:solidFill>
                <a:srgbClr val="680059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1506" name="Picture 2" descr="https://ds04.infourok.ru/uploads/ex/05b0/0001b35f-b6f9b794/img9.jpg"/>
          <p:cNvPicPr>
            <a:picLocks noChangeAspect="1" noChangeArrowheads="1"/>
          </p:cNvPicPr>
          <p:nvPr/>
        </p:nvPicPr>
        <p:blipFill>
          <a:blip r:embed="rId4"/>
          <a:srcRect l="28403" t="23819" r="3160" b="16428"/>
          <a:stretch>
            <a:fillRect/>
          </a:stretch>
        </p:blipFill>
        <p:spPr bwMode="auto">
          <a:xfrm>
            <a:off x="4914900" y="1181099"/>
            <a:ext cx="3990975" cy="2613393"/>
          </a:xfrm>
          <a:prstGeom prst="rect">
            <a:avLst/>
          </a:prstGeom>
          <a:noFill/>
        </p:spPr>
      </p:pic>
      <p:pic>
        <p:nvPicPr>
          <p:cNvPr id="21508" name="Picture 4" descr="Forever young"/>
          <p:cNvPicPr>
            <a:picLocks noChangeAspect="1" noChangeArrowheads="1"/>
          </p:cNvPicPr>
          <p:nvPr/>
        </p:nvPicPr>
        <p:blipFill>
          <a:blip r:embed="rId5"/>
          <a:srcRect r="7687"/>
          <a:stretch>
            <a:fillRect/>
          </a:stretch>
        </p:blipFill>
        <p:spPr bwMode="auto">
          <a:xfrm>
            <a:off x="546100" y="3671886"/>
            <a:ext cx="3025775" cy="3071813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2" descr="https://st.depositphotos.com/2547101/2902/v/950/depositphotos_29020145-stock-illustration-seamless-pattern-with-healthy-lifestyle.jpg"/>
            <p:cNvPicPr>
              <a:picLocks noChangeAspect="1" noChangeArrowheads="1"/>
            </p:cNvPicPr>
            <p:nvPr/>
          </p:nvPicPr>
          <p:blipFill>
            <a:blip r:embed="rId3">
              <a:lum bright="2000"/>
            </a:blip>
            <a:srcRect r="66672"/>
            <a:stretch>
              <a:fillRect/>
            </a:stretch>
          </p:blipFill>
          <p:spPr bwMode="auto">
            <a:xfrm>
              <a:off x="6858329" y="0"/>
              <a:ext cx="2285671" cy="6858000"/>
            </a:xfrm>
            <a:prstGeom prst="rect">
              <a:avLst/>
            </a:prstGeom>
            <a:noFill/>
          </p:spPr>
        </p:pic>
        <p:pic>
          <p:nvPicPr>
            <p:cNvPr id="11266" name="Picture 2" descr="https://st.depositphotos.com/2547101/2902/v/950/depositphotos_29020145-stock-illustration-seamless-pattern-with-healthy-lifestyle.jpg"/>
            <p:cNvPicPr>
              <a:picLocks noChangeAspect="1" noChangeArrowheads="1"/>
            </p:cNvPicPr>
            <p:nvPr/>
          </p:nvPicPr>
          <p:blipFill>
            <a:blip r:embed="rId3">
              <a:lum bright="2000"/>
            </a:blip>
            <a:srcRect/>
            <a:stretch>
              <a:fillRect/>
            </a:stretch>
          </p:blipFill>
          <p:spPr bwMode="auto">
            <a:xfrm>
              <a:off x="0" y="0"/>
              <a:ext cx="6857999" cy="6858000"/>
            </a:xfrm>
            <a:prstGeom prst="rect">
              <a:avLst/>
            </a:prstGeom>
            <a:noFill/>
          </p:spPr>
        </p:pic>
      </p:grpSp>
      <p:sp>
        <p:nvSpPr>
          <p:cNvPr id="7" name="Прямоугольник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0" y="0"/>
            <a:ext cx="9144000" cy="1114425"/>
          </a:xfrm>
          <a:prstGeom prst="rect">
            <a:avLst/>
          </a:prstGeom>
          <a:solidFill>
            <a:srgbClr val="68005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4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ВАШ ВЫИГРЫШ</a:t>
            </a:r>
            <a:endParaRPr lang="ru-RU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209550" y="1344444"/>
            <a:ext cx="4895850" cy="23703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68005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ВЫ НАЧНЕТЕ ДЕЛАТЬ ВЕЩИ, О КОТОРЫХ РАНЬШЕ ДАЖЕ НЕ ЗАДУМЫВАЛИСЬ. ИСТОРИЯ ЗНАЕТ ЛЮДЕЙ, КОТОРЫЕ ПОЛЖИЗНИ ПРОВАЛЯЛИСЬ НА 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68005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ДИВАНЕ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68005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А ПОТОМ ПРОБЕЖАЛИ 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68005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МАРАФОН</a:t>
            </a:r>
            <a:endParaRPr lang="ru-RU" sz="2200" b="1" i="1" dirty="0">
              <a:solidFill>
                <a:srgbClr val="68005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4572000" y="4733925"/>
            <a:ext cx="4212482" cy="15906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68005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 ВАШИХ БУДУЩИХ ДЕТЕЙ ГОРАЗДО БОЛЬШЕ 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68005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ШАНСОВ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68005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РОДИТЬСЯ И ВЫРАСТИ 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68005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ЗДОРОВЫМИ</a:t>
            </a:r>
            <a:endParaRPr kumimoji="0" lang="ru-RU" sz="2200" b="1" i="0" u="none" strike="noStrike" cap="none" normalizeH="0" baseline="0" dirty="0" smtClean="0">
              <a:ln>
                <a:noFill/>
              </a:ln>
              <a:solidFill>
                <a:srgbClr val="680059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2532" name="Picture 4" descr="Pop Art Businessman with Golden Winner Cup Crossing Finish Line. Vector illustration"/>
          <p:cNvPicPr>
            <a:picLocks noChangeAspect="1" noChangeArrowheads="1"/>
          </p:cNvPicPr>
          <p:nvPr/>
        </p:nvPicPr>
        <p:blipFill>
          <a:blip r:embed="rId4">
            <a:lum bright="10000" contrast="20000"/>
          </a:blip>
          <a:srcRect b="7436"/>
          <a:stretch>
            <a:fillRect/>
          </a:stretch>
        </p:blipFill>
        <p:spPr bwMode="auto">
          <a:xfrm>
            <a:off x="5514976" y="1145566"/>
            <a:ext cx="3171824" cy="3180635"/>
          </a:xfrm>
          <a:prstGeom prst="rect">
            <a:avLst/>
          </a:prstGeom>
          <a:noFill/>
        </p:spPr>
      </p:pic>
      <p:grpSp>
        <p:nvGrpSpPr>
          <p:cNvPr id="19" name="Группа 18"/>
          <p:cNvGrpSpPr/>
          <p:nvPr/>
        </p:nvGrpSpPr>
        <p:grpSpPr>
          <a:xfrm>
            <a:off x="1419225" y="3739113"/>
            <a:ext cx="2712326" cy="3118887"/>
            <a:chOff x="1419225" y="3739113"/>
            <a:chExt cx="2712326" cy="3118887"/>
          </a:xfrm>
        </p:grpSpPr>
        <p:pic>
          <p:nvPicPr>
            <p:cNvPr id="22534" name="Picture 6" descr="Tree people hands and hearts logo"/>
            <p:cNvPicPr>
              <a:picLocks noChangeAspect="1" noChangeArrowheads="1"/>
            </p:cNvPicPr>
            <p:nvPr/>
          </p:nvPicPr>
          <p:blipFill>
            <a:blip r:embed="rId5">
              <a:lum bright="10000" contrast="10000"/>
            </a:blip>
            <a:srcRect r="8431"/>
            <a:stretch>
              <a:fillRect/>
            </a:stretch>
          </p:blipFill>
          <p:spPr bwMode="auto">
            <a:xfrm>
              <a:off x="1419225" y="3739113"/>
              <a:ext cx="2712326" cy="3118887"/>
            </a:xfrm>
            <a:prstGeom prst="rect">
              <a:avLst/>
            </a:prstGeom>
            <a:noFill/>
          </p:spPr>
        </p:pic>
        <p:pic>
          <p:nvPicPr>
            <p:cNvPr id="22536" name="Picture 8" descr="Kids around Earth"/>
            <p:cNvPicPr>
              <a:picLocks noChangeAspect="1" noChangeArrowheads="1"/>
            </p:cNvPicPr>
            <p:nvPr/>
          </p:nvPicPr>
          <p:blipFill>
            <a:blip r:embed="rId6"/>
            <a:srcRect b="7436"/>
            <a:stretch>
              <a:fillRect/>
            </a:stretch>
          </p:blipFill>
          <p:spPr bwMode="auto">
            <a:xfrm>
              <a:off x="1917700" y="3995737"/>
              <a:ext cx="1714500" cy="1719263"/>
            </a:xfrm>
            <a:prstGeom prst="flowChartConnector">
              <a:avLst/>
            </a:prstGeom>
            <a:noFill/>
          </p:spPr>
        </p:pic>
      </p:grpSp>
    </p:spTree>
    <p:custDataLst>
      <p:tags r:id="rId1"/>
    </p:custDataLst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2" descr="https://st.depositphotos.com/2547101/2902/v/950/depositphotos_29020145-stock-illustration-seamless-pattern-with-healthy-lifestyle.jpg"/>
            <p:cNvPicPr>
              <a:picLocks noChangeAspect="1" noChangeArrowheads="1"/>
            </p:cNvPicPr>
            <p:nvPr/>
          </p:nvPicPr>
          <p:blipFill>
            <a:blip r:embed="rId2">
              <a:lum bright="2000"/>
            </a:blip>
            <a:srcRect r="66672"/>
            <a:stretch>
              <a:fillRect/>
            </a:stretch>
          </p:blipFill>
          <p:spPr bwMode="auto">
            <a:xfrm>
              <a:off x="6858329" y="0"/>
              <a:ext cx="2285671" cy="6858000"/>
            </a:xfrm>
            <a:prstGeom prst="rect">
              <a:avLst/>
            </a:prstGeom>
            <a:noFill/>
          </p:spPr>
        </p:pic>
        <p:pic>
          <p:nvPicPr>
            <p:cNvPr id="11266" name="Picture 2" descr="https://st.depositphotos.com/2547101/2902/v/950/depositphotos_29020145-stock-illustration-seamless-pattern-with-healthy-lifestyle.jpg"/>
            <p:cNvPicPr>
              <a:picLocks noChangeAspect="1" noChangeArrowheads="1"/>
            </p:cNvPicPr>
            <p:nvPr/>
          </p:nvPicPr>
          <p:blipFill>
            <a:blip r:embed="rId2">
              <a:lum bright="2000"/>
            </a:blip>
            <a:srcRect/>
            <a:stretch>
              <a:fillRect/>
            </a:stretch>
          </p:blipFill>
          <p:spPr bwMode="auto">
            <a:xfrm>
              <a:off x="0" y="0"/>
              <a:ext cx="6857999" cy="6858000"/>
            </a:xfrm>
            <a:prstGeom prst="rect">
              <a:avLst/>
            </a:prstGeom>
            <a:noFill/>
          </p:spPr>
        </p:pic>
      </p:grpSp>
      <p:sp>
        <p:nvSpPr>
          <p:cNvPr id="7" name="Прямоугольник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0" y="0"/>
            <a:ext cx="9144000" cy="2019300"/>
          </a:xfrm>
          <a:prstGeom prst="rect">
            <a:avLst/>
          </a:prstGeom>
          <a:solidFill>
            <a:srgbClr val="68005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4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ИНФОРМАЦИОННАЯ АКЦИЯ: «ЗОЖ ЧЕРЕЗ МОЛОДЕЖЬ»</a:t>
            </a:r>
            <a:endParaRPr lang="ru-RU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95442" y="2082284"/>
            <a:ext cx="437658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#МОЛсоветГКБ15</a:t>
            </a:r>
            <a:endParaRPr lang="ru-RU" sz="3600" b="1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943350" y="2554069"/>
            <a:ext cx="490570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</a:rPr>
              <a:t>#яЗдоровИмолодГКБ15</a:t>
            </a:r>
            <a:endParaRPr lang="ru-RU" sz="36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 rot="18974722">
            <a:off x="-95242" y="3765264"/>
            <a:ext cx="390523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#ЗОЖвыборГКБ15</a:t>
            </a:r>
            <a:endParaRPr lang="ru-RU" sz="3200" b="1" dirty="0">
              <a:solidFill>
                <a:srgbClr val="FF0000"/>
              </a:solidFill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880540" y="5832187"/>
            <a:ext cx="36914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#МыЗаЗОЖГКБ15</a:t>
            </a:r>
            <a:endParaRPr lang="ru-RU" sz="32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822803" y="3429000"/>
            <a:ext cx="383137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smtClean="0">
                <a:solidFill>
                  <a:srgbClr val="680059"/>
                </a:solidFill>
                <a:latin typeface="Times New Roman" pitchFamily="18" charset="0"/>
                <a:cs typeface="Times New Roman" pitchFamily="18" charset="0"/>
              </a:rPr>
              <a:t>#</a:t>
            </a:r>
            <a:r>
              <a:rPr lang="ru-RU" sz="4400" b="1" dirty="0" err="1" smtClean="0">
                <a:solidFill>
                  <a:srgbClr val="680059"/>
                </a:solidFill>
                <a:latin typeface="Times New Roman" pitchFamily="18" charset="0"/>
                <a:cs typeface="Times New Roman" pitchFamily="18" charset="0"/>
              </a:rPr>
              <a:t>ЗарядкаЗОЖ</a:t>
            </a:r>
            <a:endParaRPr lang="ru-RU" sz="4400" b="1" dirty="0">
              <a:solidFill>
                <a:srgbClr val="68005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 rot="1804229">
            <a:off x="2772256" y="5258509"/>
            <a:ext cx="38661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 smtClean="0">
                <a:solidFill>
                  <a:srgbClr val="FF66FF"/>
                </a:solidFill>
              </a:rPr>
              <a:t>#</a:t>
            </a:r>
            <a:r>
              <a:rPr lang="ru-RU" sz="2800" b="1" i="1" dirty="0" err="1" smtClean="0">
                <a:solidFill>
                  <a:srgbClr val="FF66FF"/>
                </a:solidFill>
              </a:rPr>
              <a:t>ЗОЖчерезМОЛОДЕЖЬ</a:t>
            </a:r>
            <a:endParaRPr lang="ru-RU" sz="2800" b="1" i="1" dirty="0">
              <a:solidFill>
                <a:srgbClr val="FF66FF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4695825" y="4177784"/>
            <a:ext cx="265008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7200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#ДЗМ</a:t>
            </a:r>
            <a:endParaRPr lang="ru-RU" sz="7200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 rot="5400000">
            <a:off x="5899139" y="4484759"/>
            <a:ext cx="378462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solidFill>
                  <a:srgbClr val="00B050"/>
                </a:solidFill>
              </a:rPr>
              <a:t>#</a:t>
            </a:r>
            <a:r>
              <a:rPr lang="ru-RU" sz="4000" b="1" dirty="0" err="1" smtClean="0">
                <a:solidFill>
                  <a:srgbClr val="00B050"/>
                </a:solidFill>
              </a:rPr>
              <a:t>МОЛсоветДЗМ</a:t>
            </a:r>
            <a:endParaRPr lang="ru-RU" sz="40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.3|1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1.3|1.3|1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.3|1.1|1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1.3|1.3|1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|1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1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1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1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.3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249</TotalTime>
  <Words>340</Words>
  <Application>Microsoft Office PowerPoint</Application>
  <PresentationFormat>Экран (4:3)</PresentationFormat>
  <Paragraphs>53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Платные3</dc:creator>
  <cp:lastModifiedBy>Платные3</cp:lastModifiedBy>
  <cp:revision>42</cp:revision>
  <dcterms:created xsi:type="dcterms:W3CDTF">2018-01-02T10:37:04Z</dcterms:created>
  <dcterms:modified xsi:type="dcterms:W3CDTF">2018-01-02T14:47:29Z</dcterms:modified>
</cp:coreProperties>
</file>